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256" r:id="rId2"/>
    <p:sldId id="258" r:id="rId3"/>
    <p:sldId id="259" r:id="rId4"/>
    <p:sldId id="260" r:id="rId5"/>
    <p:sldId id="261" r:id="rId6"/>
    <p:sldId id="262" r:id="rId7"/>
    <p:sldId id="263" r:id="rId8"/>
    <p:sldId id="264" r:id="rId9"/>
    <p:sldId id="265" r:id="rId10"/>
    <p:sldId id="267" r:id="rId11"/>
    <p:sldId id="266" r:id="rId12"/>
    <p:sldId id="268" r:id="rId13"/>
    <p:sldId id="269" r:id="rId14"/>
    <p:sldId id="270"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tya Kangune" initials="AK" lastIdx="1" clrIdx="0">
    <p:extLst>
      <p:ext uri="{19B8F6BF-5375-455C-9EA6-DF929625EA0E}">
        <p15:presenceInfo xmlns:p15="http://schemas.microsoft.com/office/powerpoint/2012/main" userId="d527b812a404b6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26052052-AEF6-4350-9C5A-DC76BEF49776}" type="datetimeFigureOut">
              <a:rPr lang="en-IN" smtClean="0"/>
              <a:t>24/05/2020</a:t>
            </a:fld>
            <a:endParaRPr lang="en-IN"/>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IN"/>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8F3FCE83-6376-4AB8-B4CC-C251246C0D42}" type="slidenum">
              <a:rPr lang="en-IN" smtClean="0"/>
              <a:t>‹#›</a:t>
            </a:fld>
            <a:endParaRPr lang="en-IN"/>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16521500"/>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52052-AEF6-4350-9C5A-DC76BEF49776}" type="datetimeFigureOut">
              <a:rPr lang="en-IN" smtClean="0"/>
              <a:t>24/05/2020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3FCE83-6376-4AB8-B4CC-C251246C0D42}" type="slidenum">
              <a:rPr lang="en-IN" smtClean="0"/>
              <a:t>‹#›</a:t>
            </a:fld>
            <a:endParaRPr lang="en-IN"/>
          </a:p>
        </p:txBody>
      </p:sp>
    </p:spTree>
    <p:extLst>
      <p:ext uri="{BB962C8B-B14F-4D97-AF65-F5344CB8AC3E}">
        <p14:creationId xmlns:p14="http://schemas.microsoft.com/office/powerpoint/2010/main" val="1410974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6052052-AEF6-4350-9C5A-DC76BEF49776}" type="datetimeFigureOut">
              <a:rPr lang="en-IN" smtClean="0"/>
              <a:t>24/05/2020</a:t>
            </a:fld>
            <a:endParaRPr lang="en-IN"/>
          </a:p>
        </p:txBody>
      </p:sp>
      <p:sp>
        <p:nvSpPr>
          <p:cNvPr id="5" name="Footer Placeholder 4"/>
          <p:cNvSpPr>
            <a:spLocks noGrp="1"/>
          </p:cNvSpPr>
          <p:nvPr>
            <p:ph type="ftr" sz="quarter" idx="11"/>
          </p:nvPr>
        </p:nvSpPr>
        <p:spPr>
          <a:xfrm>
            <a:off x="2933699" y="6296615"/>
            <a:ext cx="5959577" cy="365125"/>
          </a:xfrm>
        </p:spPr>
        <p:txBody>
          <a:bodyPr/>
          <a:lstStyle/>
          <a:p>
            <a:endParaRPr lang="en-IN"/>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8F3FCE83-6376-4AB8-B4CC-C251246C0D42}" type="slidenum">
              <a:rPr lang="en-IN" smtClean="0"/>
              <a:t>‹#›</a:t>
            </a:fld>
            <a:endParaRPr lang="en-IN"/>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767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52052-AEF6-4350-9C5A-DC76BEF49776}" type="datetimeFigureOut">
              <a:rPr lang="en-IN" smtClean="0"/>
              <a:t>24/05/2020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3FCE83-6376-4AB8-B4CC-C251246C0D42}" type="slidenum">
              <a:rPr lang="en-IN" smtClean="0"/>
              <a:t>‹#›</a:t>
            </a:fld>
            <a:endParaRPr lang="en-IN"/>
          </a:p>
        </p:txBody>
      </p:sp>
    </p:spTree>
    <p:extLst>
      <p:ext uri="{BB962C8B-B14F-4D97-AF65-F5344CB8AC3E}">
        <p14:creationId xmlns:p14="http://schemas.microsoft.com/office/powerpoint/2010/main" val="3445260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26052052-AEF6-4350-9C5A-DC76BEF49776}" type="datetimeFigureOut">
              <a:rPr lang="en-IN" smtClean="0"/>
              <a:t>24/05/2020</a:t>
            </a:fld>
            <a:endParaRPr lang="en-IN"/>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IN"/>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8F3FCE83-6376-4AB8-B4CC-C251246C0D42}" type="slidenum">
              <a:rPr lang="en-IN" smtClean="0"/>
              <a:t>‹#›</a:t>
            </a:fld>
            <a:endParaRPr lang="en-IN"/>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49945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52052-AEF6-4350-9C5A-DC76BEF49776}" type="datetimeFigureOut">
              <a:rPr lang="en-IN" smtClean="0"/>
              <a:t>24/05/2020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3FCE83-6376-4AB8-B4CC-C251246C0D42}" type="slidenum">
              <a:rPr lang="en-IN" smtClean="0"/>
              <a:t>‹#›</a:t>
            </a:fld>
            <a:endParaRPr lang="en-IN"/>
          </a:p>
        </p:txBody>
      </p:sp>
    </p:spTree>
    <p:extLst>
      <p:ext uri="{BB962C8B-B14F-4D97-AF65-F5344CB8AC3E}">
        <p14:creationId xmlns:p14="http://schemas.microsoft.com/office/powerpoint/2010/main" val="2992361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52052-AEF6-4350-9C5A-DC76BEF49776}" type="datetimeFigureOut">
              <a:rPr lang="en-IN" smtClean="0"/>
              <a:t>24/05/2020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F3FCE83-6376-4AB8-B4CC-C251246C0D42}" type="slidenum">
              <a:rPr lang="en-IN" smtClean="0"/>
              <a:t>‹#›</a:t>
            </a:fld>
            <a:endParaRPr lang="en-IN"/>
          </a:p>
        </p:txBody>
      </p:sp>
    </p:spTree>
    <p:extLst>
      <p:ext uri="{BB962C8B-B14F-4D97-AF65-F5344CB8AC3E}">
        <p14:creationId xmlns:p14="http://schemas.microsoft.com/office/powerpoint/2010/main" val="2973845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52052-AEF6-4350-9C5A-DC76BEF49776}" type="datetimeFigureOut">
              <a:rPr lang="en-IN" smtClean="0"/>
              <a:t>24/05/2020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F3FCE83-6376-4AB8-B4CC-C251246C0D42}" type="slidenum">
              <a:rPr lang="en-IN" smtClean="0"/>
              <a:t>‹#›</a:t>
            </a:fld>
            <a:endParaRPr lang="en-IN"/>
          </a:p>
        </p:txBody>
      </p:sp>
    </p:spTree>
    <p:extLst>
      <p:ext uri="{BB962C8B-B14F-4D97-AF65-F5344CB8AC3E}">
        <p14:creationId xmlns:p14="http://schemas.microsoft.com/office/powerpoint/2010/main" val="1989743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26052052-AEF6-4350-9C5A-DC76BEF49776}" type="datetimeFigureOut">
              <a:rPr lang="en-IN" smtClean="0"/>
              <a:t>24/05/2020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F3FCE83-6376-4AB8-B4CC-C251246C0D42}" type="slidenum">
              <a:rPr lang="en-IN" smtClean="0"/>
              <a:t>‹#›</a:t>
            </a:fld>
            <a:endParaRPr lang="en-IN"/>
          </a:p>
        </p:txBody>
      </p:sp>
    </p:spTree>
    <p:extLst>
      <p:ext uri="{BB962C8B-B14F-4D97-AF65-F5344CB8AC3E}">
        <p14:creationId xmlns:p14="http://schemas.microsoft.com/office/powerpoint/2010/main" val="3355139905"/>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26052052-AEF6-4350-9C5A-DC76BEF49776}" type="datetimeFigureOut">
              <a:rPr lang="en-IN" smtClean="0"/>
              <a:t>24/05/2020</a:t>
            </a:fld>
            <a:endParaRPr lang="en-IN"/>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8F3FCE83-6376-4AB8-B4CC-C251246C0D42}" type="slidenum">
              <a:rPr lang="en-IN" smtClean="0"/>
              <a:t>‹#›</a:t>
            </a:fld>
            <a:endParaRPr lang="en-IN"/>
          </a:p>
        </p:txBody>
      </p:sp>
    </p:spTree>
    <p:extLst>
      <p:ext uri="{BB962C8B-B14F-4D97-AF65-F5344CB8AC3E}">
        <p14:creationId xmlns:p14="http://schemas.microsoft.com/office/powerpoint/2010/main" val="1228811973"/>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26052052-AEF6-4350-9C5A-DC76BEF49776}" type="datetimeFigureOut">
              <a:rPr lang="en-IN" smtClean="0"/>
              <a:t>24/05/2020</a:t>
            </a:fld>
            <a:endParaRPr lang="en-IN"/>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8F3FCE83-6376-4AB8-B4CC-C251246C0D42}" type="slidenum">
              <a:rPr lang="en-IN" smtClean="0"/>
              <a:t>‹#›</a:t>
            </a:fld>
            <a:endParaRPr lang="en-IN"/>
          </a:p>
        </p:txBody>
      </p:sp>
    </p:spTree>
    <p:extLst>
      <p:ext uri="{BB962C8B-B14F-4D97-AF65-F5344CB8AC3E}">
        <p14:creationId xmlns:p14="http://schemas.microsoft.com/office/powerpoint/2010/main" val="788374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26052052-AEF6-4350-9C5A-DC76BEF49776}" type="datetimeFigureOut">
              <a:rPr lang="en-IN" smtClean="0"/>
              <a:t>24/05/2020</a:t>
            </a:fld>
            <a:endParaRPr lang="en-IN"/>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IN"/>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8F3FCE83-6376-4AB8-B4CC-C251246C0D42}" type="slidenum">
              <a:rPr lang="en-IN" smtClean="0"/>
              <a:t>‹#›</a:t>
            </a:fld>
            <a:endParaRPr lang="en-IN"/>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132660"/>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Chipko_movement#cite_note-19"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hyperlink" Target="https://en.wikipedia.org/wiki/Chipko_movement#cite_note-20" TargetMode="External"/><Relationship Id="rId4" Type="http://schemas.openxmlformats.org/officeDocument/2006/relationships/hyperlink" Target="https://en.wikipedia.org/wiki/Deforestation"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Chipko_movement#cite_note-21" TargetMode="External"/><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819A4D-5ED8-40A4-B907-CE7E6FBEE8BD}"/>
              </a:ext>
            </a:extLst>
          </p:cNvPr>
          <p:cNvSpPr/>
          <p:nvPr/>
        </p:nvSpPr>
        <p:spPr>
          <a:xfrm>
            <a:off x="7551868" y="2079567"/>
            <a:ext cx="4498090" cy="1754326"/>
          </a:xfrm>
          <a:prstGeom prst="rect">
            <a:avLst/>
          </a:prstGeom>
          <a:noFill/>
        </p:spPr>
        <p:txBody>
          <a:bodyPr wrap="square" lIns="91440" tIns="45720" rIns="91440" bIns="45720">
            <a:spAutoFit/>
          </a:bodyPr>
          <a:lstStyle/>
          <a:p>
            <a:pPr algn="ctr"/>
            <a:r>
              <a:rPr lang="en-US" sz="5400" b="1" spc="50" dirty="0">
                <a:ln w="9525" cmpd="sng">
                  <a:solidFill>
                    <a:schemeClr val="accent1"/>
                  </a:solidFill>
                  <a:prstDash val="solid"/>
                </a:ln>
                <a:solidFill>
                  <a:schemeClr val="accent6">
                    <a:lumMod val="40000"/>
                    <a:lumOff val="60000"/>
                  </a:schemeClr>
                </a:solidFill>
                <a:effectLst>
                  <a:glow rad="38100">
                    <a:schemeClr val="accent1">
                      <a:alpha val="40000"/>
                    </a:schemeClr>
                  </a:glow>
                </a:effectLst>
              </a:rPr>
              <a:t>CHIPKO MOVEMENT</a:t>
            </a:r>
          </a:p>
        </p:txBody>
      </p:sp>
    </p:spTree>
    <p:extLst>
      <p:ext uri="{BB962C8B-B14F-4D97-AF65-F5344CB8AC3E}">
        <p14:creationId xmlns:p14="http://schemas.microsoft.com/office/powerpoint/2010/main" val="361309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61DF2-F4E6-46AE-AA94-31D366B7A6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D624E681-9EE2-4E6A-8CFC-C6E0CCB0139A}"/>
              </a:ext>
            </a:extLst>
          </p:cNvPr>
          <p:cNvSpPr txBox="1"/>
          <p:nvPr/>
        </p:nvSpPr>
        <p:spPr>
          <a:xfrm>
            <a:off x="186432" y="889843"/>
            <a:ext cx="6551720" cy="5078313"/>
          </a:xfrm>
          <a:prstGeom prst="rect">
            <a:avLst/>
          </a:prstGeom>
          <a:noFill/>
        </p:spPr>
        <p:txBody>
          <a:bodyPr wrap="square" rtlCol="0">
            <a:spAutoFit/>
          </a:bodyPr>
          <a:lstStyle/>
          <a:p>
            <a:r>
              <a:rPr lang="en-US" dirty="0"/>
              <a:t>Larger issues of ecological and economic exploitation of the region were raised. The villagers demanded that no forest-exploiting contracts should be given to outsiders and local communities should have effective control over natural resources like land, water, and forests. They wanted the government to provide low-cost materials to small industries and ensure development of the region without disturbing the ecological balance. The movement took up economic issues of landless forest workers and asked for guarantees of minimum wage. Globally Chipko demonstrated how environment causes, up until then considered an activity of the rich, were a matter of life and death for the poor, who were all too often the first ones to be devastated by an environmental tragedy. Several scholarly studies were made in the aftermath of the </a:t>
            </a:r>
            <a:r>
              <a:rPr lang="en-US" dirty="0" err="1"/>
              <a:t>movement.In</a:t>
            </a:r>
            <a:r>
              <a:rPr lang="en-US" dirty="0"/>
              <a:t> 1977, in another area, women tied sacred threads, called Rakhi, around trees destined for felling. According to the Hindu tradition of Raksha Bandhan, the Rakhi signifies a bond between brother and sisters. They declared that the trees would be saved even if it cost them their lives.</a:t>
            </a:r>
            <a:endParaRPr lang="en-IN" dirty="0"/>
          </a:p>
        </p:txBody>
      </p:sp>
      <p:pic>
        <p:nvPicPr>
          <p:cNvPr id="5" name="Picture 4">
            <a:extLst>
              <a:ext uri="{FF2B5EF4-FFF2-40B4-BE49-F238E27FC236}">
                <a16:creationId xmlns:a16="http://schemas.microsoft.com/office/drawing/2014/main" id="{55EA43AD-AFBA-4EE6-9C6B-FA6C68FCD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584" y="1376038"/>
            <a:ext cx="5042543" cy="3785859"/>
          </a:xfrm>
          <a:prstGeom prst="rect">
            <a:avLst/>
          </a:prstGeom>
        </p:spPr>
      </p:pic>
    </p:spTree>
    <p:extLst>
      <p:ext uri="{BB962C8B-B14F-4D97-AF65-F5344CB8AC3E}">
        <p14:creationId xmlns:p14="http://schemas.microsoft.com/office/powerpoint/2010/main" val="2583558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B5E8B6-698C-48A4-95DD-892E16BF1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Rectangle 2">
            <a:extLst>
              <a:ext uri="{FF2B5EF4-FFF2-40B4-BE49-F238E27FC236}">
                <a16:creationId xmlns:a16="http://schemas.microsoft.com/office/drawing/2014/main" id="{26735177-974D-44C1-99F4-9BB544D3449F}"/>
              </a:ext>
            </a:extLst>
          </p:cNvPr>
          <p:cNvSpPr/>
          <p:nvPr/>
        </p:nvSpPr>
        <p:spPr>
          <a:xfrm>
            <a:off x="0" y="5151242"/>
            <a:ext cx="12192000" cy="861774"/>
          </a:xfrm>
          <a:prstGeom prst="rect">
            <a:avLst/>
          </a:prstGeom>
          <a:solidFill>
            <a:schemeClr val="bg1"/>
          </a:solidFill>
        </p:spPr>
        <p:txBody>
          <a:bodyPr wrap="square" lIns="91440" tIns="45720" rIns="91440" bIns="45720">
            <a:spAutoFit/>
          </a:bodyPr>
          <a:lstStyle/>
          <a:p>
            <a:r>
              <a:rPr lang="it-IT" sz="5000" dirty="0">
                <a:ln w="0"/>
                <a:effectLst>
                  <a:outerShdw blurRad="38100" dist="19050" dir="2700000" algn="tl" rotWithShape="0">
                    <a:schemeClr val="dk1">
                      <a:alpha val="40000"/>
                    </a:schemeClr>
                  </a:outerShdw>
                </a:effectLst>
              </a:rPr>
              <a:t>Chipko Andolan pioneer : Chandi Prasad Bhatt</a:t>
            </a:r>
          </a:p>
        </p:txBody>
      </p:sp>
    </p:spTree>
    <p:extLst>
      <p:ext uri="{BB962C8B-B14F-4D97-AF65-F5344CB8AC3E}">
        <p14:creationId xmlns:p14="http://schemas.microsoft.com/office/powerpoint/2010/main" val="4191893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2274C4-20BE-4DFE-922F-1B44D3175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39378070-00FC-494D-A809-3923C50F30F9}"/>
              </a:ext>
            </a:extLst>
          </p:cNvPr>
          <p:cNvSpPr/>
          <p:nvPr/>
        </p:nvSpPr>
        <p:spPr>
          <a:xfrm>
            <a:off x="767387" y="0"/>
            <a:ext cx="225895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Legacy:</a:t>
            </a:r>
          </a:p>
        </p:txBody>
      </p:sp>
      <p:sp>
        <p:nvSpPr>
          <p:cNvPr id="4" name="TextBox 3">
            <a:extLst>
              <a:ext uri="{FF2B5EF4-FFF2-40B4-BE49-F238E27FC236}">
                <a16:creationId xmlns:a16="http://schemas.microsoft.com/office/drawing/2014/main" id="{C0C2C59D-5EE9-4992-B4C5-1EDA60409E6A}"/>
              </a:ext>
            </a:extLst>
          </p:cNvPr>
          <p:cNvSpPr txBox="1"/>
          <p:nvPr/>
        </p:nvSpPr>
        <p:spPr>
          <a:xfrm>
            <a:off x="665825" y="1651247"/>
            <a:ext cx="5584055" cy="3693319"/>
          </a:xfrm>
          <a:prstGeom prst="rect">
            <a:avLst/>
          </a:prstGeom>
          <a:noFill/>
        </p:spPr>
        <p:txBody>
          <a:bodyPr wrap="square" rtlCol="0">
            <a:spAutoFit/>
          </a:bodyPr>
          <a:lstStyle/>
          <a:p>
            <a:r>
              <a:rPr lang="en-US" dirty="0"/>
              <a:t>In Tehri District, Chipko activists would go on to protest limestone mining in the Doon Valley in the 1980s, as the movement spread through the Dehradun district, which had earlier seen deforestation of its forest cover leading to heavy loss of flora and fauna. Finally quarrying was banned after years of agitation by Chipko activists, followed by a vast public drive for afforestation, which turned around the valley, just in time. Also in the 1980s, activists like Bahuguna protested against construction of the Tehri dam on the Bhagirathi River, which went on for the next two decades, before founding the </a:t>
            </a:r>
            <a:r>
              <a:rPr lang="en-US" i="1" dirty="0"/>
              <a:t>Beej Bachao Andolan</a:t>
            </a:r>
            <a:r>
              <a:rPr lang="en-US" dirty="0"/>
              <a:t>, the Save the Seeds movement, that continues to the present day.</a:t>
            </a:r>
            <a:endParaRPr lang="en-IN" dirty="0"/>
          </a:p>
        </p:txBody>
      </p:sp>
      <p:pic>
        <p:nvPicPr>
          <p:cNvPr id="6" name="Picture 5">
            <a:extLst>
              <a:ext uri="{FF2B5EF4-FFF2-40B4-BE49-F238E27FC236}">
                <a16:creationId xmlns:a16="http://schemas.microsoft.com/office/drawing/2014/main" id="{41C00C5F-078E-4AA2-933A-02C841744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2085" y="216639"/>
            <a:ext cx="3962400" cy="2639568"/>
          </a:xfrm>
          <a:prstGeom prst="rect">
            <a:avLst/>
          </a:prstGeom>
        </p:spPr>
      </p:pic>
      <p:pic>
        <p:nvPicPr>
          <p:cNvPr id="8" name="Picture 7">
            <a:extLst>
              <a:ext uri="{FF2B5EF4-FFF2-40B4-BE49-F238E27FC236}">
                <a16:creationId xmlns:a16="http://schemas.microsoft.com/office/drawing/2014/main" id="{A28F4B65-CBCA-4E4C-8099-5AC43DDE34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7311" y="3072846"/>
            <a:ext cx="5091948" cy="3389328"/>
          </a:xfrm>
          <a:prstGeom prst="rect">
            <a:avLst/>
          </a:prstGeom>
        </p:spPr>
      </p:pic>
    </p:spTree>
    <p:extLst>
      <p:ext uri="{BB962C8B-B14F-4D97-AF65-F5344CB8AC3E}">
        <p14:creationId xmlns:p14="http://schemas.microsoft.com/office/powerpoint/2010/main" val="472204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0F8EE3-6613-4E6C-BDC9-719A9294F5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Diagonal Corners Rounded 5">
            <a:extLst>
              <a:ext uri="{FF2B5EF4-FFF2-40B4-BE49-F238E27FC236}">
                <a16:creationId xmlns:a16="http://schemas.microsoft.com/office/drawing/2014/main" id="{70105901-989F-4B07-BE13-7D2407C82B2F}"/>
              </a:ext>
            </a:extLst>
          </p:cNvPr>
          <p:cNvSpPr/>
          <p:nvPr/>
        </p:nvSpPr>
        <p:spPr>
          <a:xfrm>
            <a:off x="290004" y="1060882"/>
            <a:ext cx="5805996" cy="4572000"/>
          </a:xfrm>
          <a:prstGeom prst="round2Diag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25000"/>
                  </a:schemeClr>
                </a:solidFill>
              </a:rPr>
              <a:t>Over time, as a United Nations Environment </a:t>
            </a:r>
            <a:r>
              <a:rPr lang="en-US" dirty="0" err="1">
                <a:solidFill>
                  <a:schemeClr val="bg2">
                    <a:lumMod val="25000"/>
                  </a:schemeClr>
                </a:solidFill>
              </a:rPr>
              <a:t>Programme</a:t>
            </a:r>
            <a:r>
              <a:rPr lang="en-US" dirty="0">
                <a:solidFill>
                  <a:schemeClr val="bg2">
                    <a:lumMod val="25000"/>
                  </a:schemeClr>
                </a:solidFill>
              </a:rPr>
              <a:t> report mentioned, Chipko activists started "working a socio-economic revolution by winning control of their forest resources from the hands of a distant bureaucracy which is only concerned with the selling of forestland for making urban-oriented products". The Chipko movement became a benchmark for socio-ecological movements in other forest areas of Himachal Pradesh, Rajasthan and Bihar; in September 1983, Chipko inspired a similar, </a:t>
            </a:r>
            <a:r>
              <a:rPr lang="en-US" dirty="0" err="1">
                <a:solidFill>
                  <a:schemeClr val="bg2">
                    <a:lumMod val="25000"/>
                  </a:schemeClr>
                </a:solidFill>
              </a:rPr>
              <a:t>Appiko</a:t>
            </a:r>
            <a:r>
              <a:rPr lang="en-US" dirty="0">
                <a:solidFill>
                  <a:schemeClr val="bg2">
                    <a:lumMod val="25000"/>
                  </a:schemeClr>
                </a:solidFill>
              </a:rPr>
              <a:t> movement in Karnataka state of India, where tree felling in the Western Ghats and </a:t>
            </a:r>
            <a:r>
              <a:rPr lang="en-US" dirty="0" err="1">
                <a:solidFill>
                  <a:schemeClr val="bg2">
                    <a:lumMod val="25000"/>
                  </a:schemeClr>
                </a:solidFill>
              </a:rPr>
              <a:t>Vindhyas</a:t>
            </a:r>
            <a:r>
              <a:rPr lang="en-US" dirty="0">
                <a:solidFill>
                  <a:schemeClr val="bg2">
                    <a:lumMod val="25000"/>
                  </a:schemeClr>
                </a:solidFill>
              </a:rPr>
              <a:t> was stopped. In </a:t>
            </a:r>
            <a:r>
              <a:rPr lang="en-US" dirty="0" err="1">
                <a:solidFill>
                  <a:schemeClr val="bg2">
                    <a:lumMod val="25000"/>
                  </a:schemeClr>
                </a:solidFill>
              </a:rPr>
              <a:t>Kumaon</a:t>
            </a:r>
            <a:r>
              <a:rPr lang="en-US" dirty="0">
                <a:solidFill>
                  <a:schemeClr val="bg2">
                    <a:lumMod val="25000"/>
                  </a:schemeClr>
                </a:solidFill>
              </a:rPr>
              <a:t> region, Chipko took on a more radical tone, combining with the general movement for a separate Uttarakhand state, which was eventually achieved in 2001</a:t>
            </a:r>
            <a:endParaRPr lang="en-IN" dirty="0">
              <a:solidFill>
                <a:schemeClr val="bg2">
                  <a:lumMod val="25000"/>
                </a:schemeClr>
              </a:solidFill>
            </a:endParaRPr>
          </a:p>
        </p:txBody>
      </p:sp>
    </p:spTree>
    <p:extLst>
      <p:ext uri="{BB962C8B-B14F-4D97-AF65-F5344CB8AC3E}">
        <p14:creationId xmlns:p14="http://schemas.microsoft.com/office/powerpoint/2010/main" val="2048012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61E108-C38F-4403-AEB0-5C9655088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64EF7D72-0EFD-4B12-B246-DCCCD7005ECF}"/>
              </a:ext>
            </a:extLst>
          </p:cNvPr>
          <p:cNvSpPr/>
          <p:nvPr/>
        </p:nvSpPr>
        <p:spPr>
          <a:xfrm>
            <a:off x="223619" y="0"/>
            <a:ext cx="1081687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WOMEN’S ROLE IN CHIPKO ANDOLAN</a:t>
            </a:r>
          </a:p>
        </p:txBody>
      </p:sp>
      <p:sp>
        <p:nvSpPr>
          <p:cNvPr id="6" name="TextBox 5">
            <a:extLst>
              <a:ext uri="{FF2B5EF4-FFF2-40B4-BE49-F238E27FC236}">
                <a16:creationId xmlns:a16="http://schemas.microsoft.com/office/drawing/2014/main" id="{42FE13B4-46C9-4BFD-9681-C5511F75F8C9}"/>
              </a:ext>
            </a:extLst>
          </p:cNvPr>
          <p:cNvSpPr txBox="1"/>
          <p:nvPr/>
        </p:nvSpPr>
        <p:spPr>
          <a:xfrm>
            <a:off x="736847" y="1224649"/>
            <a:ext cx="5104660" cy="4801314"/>
          </a:xfrm>
          <a:prstGeom prst="rect">
            <a:avLst/>
          </a:prstGeom>
          <a:noFill/>
        </p:spPr>
        <p:txBody>
          <a:bodyPr wrap="square" rtlCol="0">
            <a:spAutoFit/>
          </a:bodyPr>
          <a:lstStyle/>
          <a:p>
            <a:r>
              <a:rPr lang="en-US" b="1" dirty="0">
                <a:latin typeface="Arial" panose="020B0604020202020204" pitchFamily="34" charset="0"/>
              </a:rPr>
              <a:t>The Chipko Movement has attracted world-wide attention. The image of poor, rural women in the hills of northern India standing with their arms around trees to prevent them being cut down is a romantic and compelling one. The reality, in many ways, fits the image: the Chipko Movement can indeed be considered an important success story in the fight to secure women's rights, in the process of local community development through forestry and in environmental protection. But there are more complicated implications as well. It is important to understand the history of Chipko and the context in which it arose - and is still evolving.</a:t>
            </a:r>
            <a:endParaRPr lang="en-US" dirty="0">
              <a:latin typeface="Arial" panose="020B0604020202020204" pitchFamily="34" charset="0"/>
            </a:endParaRPr>
          </a:p>
          <a:p>
            <a:endParaRPr lang="en-IN" dirty="0"/>
          </a:p>
        </p:txBody>
      </p:sp>
      <p:pic>
        <p:nvPicPr>
          <p:cNvPr id="8" name="Picture 7">
            <a:extLst>
              <a:ext uri="{FF2B5EF4-FFF2-40B4-BE49-F238E27FC236}">
                <a16:creationId xmlns:a16="http://schemas.microsoft.com/office/drawing/2014/main" id="{E9EE9367-6412-4761-B42C-D98C5AFCA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769" y="3739674"/>
            <a:ext cx="4293831" cy="2775894"/>
          </a:xfrm>
          <a:prstGeom prst="rect">
            <a:avLst/>
          </a:prstGeom>
        </p:spPr>
      </p:pic>
      <p:pic>
        <p:nvPicPr>
          <p:cNvPr id="10" name="Picture 9">
            <a:extLst>
              <a:ext uri="{FF2B5EF4-FFF2-40B4-BE49-F238E27FC236}">
                <a16:creationId xmlns:a16="http://schemas.microsoft.com/office/drawing/2014/main" id="{06AE2255-F256-49EA-97FA-4F42794C8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3054" y="923330"/>
            <a:ext cx="4067398" cy="2646146"/>
          </a:xfrm>
          <a:prstGeom prst="rect">
            <a:avLst/>
          </a:prstGeom>
        </p:spPr>
      </p:pic>
    </p:spTree>
    <p:extLst>
      <p:ext uri="{BB962C8B-B14F-4D97-AF65-F5344CB8AC3E}">
        <p14:creationId xmlns:p14="http://schemas.microsoft.com/office/powerpoint/2010/main" val="1567673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6C7C79-71D7-4781-A186-E5B177D2A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0920"/>
            <a:ext cx="12191999" cy="7008920"/>
          </a:xfrm>
          <a:prstGeom prst="rect">
            <a:avLst/>
          </a:prstGeom>
        </p:spPr>
      </p:pic>
    </p:spTree>
    <p:extLst>
      <p:ext uri="{BB962C8B-B14F-4D97-AF65-F5344CB8AC3E}">
        <p14:creationId xmlns:p14="http://schemas.microsoft.com/office/powerpoint/2010/main" val="2442848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27CB99-953A-4AF6-A5B4-D7C816217E52}"/>
              </a:ext>
            </a:extLst>
          </p:cNvPr>
          <p:cNvSpPr/>
          <p:nvPr/>
        </p:nvSpPr>
        <p:spPr>
          <a:xfrm>
            <a:off x="6712044" y="339544"/>
            <a:ext cx="1981633"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INDEX</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6" name="Rectangle: Diagonal Corners Rounded 5">
            <a:extLst>
              <a:ext uri="{FF2B5EF4-FFF2-40B4-BE49-F238E27FC236}">
                <a16:creationId xmlns:a16="http://schemas.microsoft.com/office/drawing/2014/main" id="{AAFB42B1-5C12-4005-A9F8-69D023BC7C8D}"/>
              </a:ext>
            </a:extLst>
          </p:cNvPr>
          <p:cNvSpPr/>
          <p:nvPr/>
        </p:nvSpPr>
        <p:spPr>
          <a:xfrm>
            <a:off x="4209495" y="1262874"/>
            <a:ext cx="7312830" cy="5324357"/>
          </a:xfrm>
          <a:prstGeom prst="round2Diag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E0E0D17A-AF17-424B-9780-042B8761C881}"/>
              </a:ext>
            </a:extLst>
          </p:cNvPr>
          <p:cNvSpPr/>
          <p:nvPr/>
        </p:nvSpPr>
        <p:spPr>
          <a:xfrm>
            <a:off x="4547738" y="1724449"/>
            <a:ext cx="7312830" cy="4401205"/>
          </a:xfrm>
          <a:prstGeom prst="rect">
            <a:avLst/>
          </a:prstGeom>
          <a:noFill/>
        </p:spPr>
        <p:txBody>
          <a:bodyPr wrap="square" lIns="91440" tIns="45720" rIns="91440" bIns="45720">
            <a:spAutoFit/>
          </a:bodyPr>
          <a:lstStyle/>
          <a:p>
            <a:r>
              <a:rPr lang="en-US" sz="4000" b="0" cap="none" spc="0" dirty="0">
                <a:ln w="0"/>
                <a:solidFill>
                  <a:schemeClr val="tx1"/>
                </a:solidFill>
                <a:effectLst>
                  <a:outerShdw blurRad="38100" dist="19050" dir="2700000" algn="tl" rotWithShape="0">
                    <a:schemeClr val="dk1">
                      <a:alpha val="40000"/>
                    </a:schemeClr>
                  </a:outerShdw>
                </a:effectLst>
              </a:rPr>
              <a:t>1)What is CHIPKO ANDOLAN?</a:t>
            </a:r>
          </a:p>
          <a:p>
            <a:r>
              <a:rPr lang="en-US" sz="4000" dirty="0">
                <a:ln w="0"/>
                <a:effectLst>
                  <a:outerShdw blurRad="38100" dist="19050" dir="2700000" algn="tl" rotWithShape="0">
                    <a:schemeClr val="dk1">
                      <a:alpha val="40000"/>
                    </a:schemeClr>
                  </a:outerShdw>
                </a:effectLst>
              </a:rPr>
              <a:t>2)Introduction</a:t>
            </a:r>
          </a:p>
          <a:p>
            <a:r>
              <a:rPr lang="en-US" sz="4000" b="0" cap="none" spc="0" dirty="0">
                <a:ln w="0"/>
                <a:solidFill>
                  <a:schemeClr val="tx1"/>
                </a:solidFill>
                <a:effectLst>
                  <a:outerShdw blurRad="38100" dist="19050" dir="2700000" algn="tl" rotWithShape="0">
                    <a:schemeClr val="dk1">
                      <a:alpha val="40000"/>
                    </a:schemeClr>
                  </a:outerShdw>
                </a:effectLst>
              </a:rPr>
              <a:t>3)Participants</a:t>
            </a:r>
          </a:p>
          <a:p>
            <a:r>
              <a:rPr lang="en-US" sz="4000" dirty="0">
                <a:ln w="0"/>
                <a:effectLst>
                  <a:outerShdw blurRad="38100" dist="19050" dir="2700000" algn="tl" rotWithShape="0">
                    <a:schemeClr val="dk1">
                      <a:alpha val="40000"/>
                    </a:schemeClr>
                  </a:outerShdw>
                </a:effectLst>
              </a:rPr>
              <a:t>4)Beginnings and Organizations</a:t>
            </a:r>
          </a:p>
          <a:p>
            <a:r>
              <a:rPr lang="en-US" sz="4000" b="0" cap="none" spc="0" dirty="0">
                <a:ln w="0"/>
                <a:solidFill>
                  <a:schemeClr val="tx1"/>
                </a:solidFill>
                <a:effectLst>
                  <a:outerShdw blurRad="38100" dist="19050" dir="2700000" algn="tl" rotWithShape="0">
                    <a:schemeClr val="dk1">
                      <a:alpha val="40000"/>
                    </a:schemeClr>
                  </a:outerShdw>
                </a:effectLst>
              </a:rPr>
              <a:t>5)Far-Reaching Effect</a:t>
            </a:r>
          </a:p>
          <a:p>
            <a:r>
              <a:rPr lang="en-US" sz="4000" dirty="0">
                <a:ln w="0"/>
                <a:effectLst>
                  <a:outerShdw blurRad="38100" dist="19050" dir="2700000" algn="tl" rotWithShape="0">
                    <a:schemeClr val="dk1">
                      <a:alpha val="40000"/>
                    </a:schemeClr>
                  </a:outerShdw>
                </a:effectLst>
              </a:rPr>
              <a:t>6)Legacy</a:t>
            </a:r>
          </a:p>
          <a:p>
            <a:r>
              <a:rPr lang="en-US" sz="4000" b="0" cap="none" spc="0" dirty="0">
                <a:ln w="0"/>
                <a:solidFill>
                  <a:schemeClr val="tx1"/>
                </a:solidFill>
                <a:effectLst>
                  <a:outerShdw blurRad="38100" dist="19050" dir="2700000" algn="tl" rotWithShape="0">
                    <a:schemeClr val="dk1">
                      <a:alpha val="40000"/>
                    </a:schemeClr>
                  </a:outerShdw>
                </a:effectLst>
              </a:rPr>
              <a:t>7)Women</a:t>
            </a:r>
            <a:r>
              <a:rPr lang="en-US" sz="4000" dirty="0">
                <a:ln w="0"/>
                <a:effectLst>
                  <a:outerShdw blurRad="38100" dist="19050" dir="2700000" algn="tl" rotWithShape="0">
                    <a:schemeClr val="dk1">
                      <a:alpha val="40000"/>
                    </a:schemeClr>
                  </a:outerShdw>
                </a:effectLst>
              </a:rPr>
              <a:t>’s Participation</a:t>
            </a:r>
            <a:endParaRPr lang="en-US"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0674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5AD443-409F-45DF-BC4B-37BB2460A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CACD643B-CC7B-4D0D-86AD-1CDB545D8172}"/>
              </a:ext>
            </a:extLst>
          </p:cNvPr>
          <p:cNvSpPr txBox="1"/>
          <p:nvPr/>
        </p:nvSpPr>
        <p:spPr>
          <a:xfrm>
            <a:off x="292964" y="1917823"/>
            <a:ext cx="6116714" cy="3970318"/>
          </a:xfrm>
          <a:prstGeom prst="rect">
            <a:avLst/>
          </a:prstGeom>
          <a:noFill/>
        </p:spPr>
        <p:txBody>
          <a:bodyPr wrap="square" rtlCol="0">
            <a:spAutoFit/>
          </a:bodyPr>
          <a:lstStyle/>
          <a:p>
            <a:r>
              <a:rPr lang="en-US" sz="2800" dirty="0"/>
              <a:t>The Chipko movement or </a:t>
            </a:r>
            <a:r>
              <a:rPr lang="en-US" sz="2800" b="1" dirty="0"/>
              <a:t>Chipko Andolan</a:t>
            </a:r>
            <a:r>
              <a:rPr lang="en-US" sz="2800" dirty="0"/>
              <a:t>, was a forest conservation movement in India. It began in 1970s in Uttarakhand, then a part of Uttar Pradesh (at the foothills of Himalayas) and went on to become a rallying point for many future environmental movements all over the world.</a:t>
            </a:r>
            <a:endParaRPr lang="en-IN" sz="2800" dirty="0"/>
          </a:p>
        </p:txBody>
      </p:sp>
      <p:sp>
        <p:nvSpPr>
          <p:cNvPr id="5" name="Rectangle 4">
            <a:extLst>
              <a:ext uri="{FF2B5EF4-FFF2-40B4-BE49-F238E27FC236}">
                <a16:creationId xmlns:a16="http://schemas.microsoft.com/office/drawing/2014/main" id="{168D77EF-9FA2-41CC-B3DA-33F7D8CC7D30}"/>
              </a:ext>
            </a:extLst>
          </p:cNvPr>
          <p:cNvSpPr/>
          <p:nvPr/>
        </p:nvSpPr>
        <p:spPr>
          <a:xfrm>
            <a:off x="107603" y="969859"/>
            <a:ext cx="7360413" cy="923330"/>
          </a:xfrm>
          <a:prstGeom prst="rect">
            <a:avLst/>
          </a:prstGeom>
          <a:noFill/>
        </p:spPr>
        <p:txBody>
          <a:bodyPr wrap="none" lIns="91440" tIns="45720" rIns="91440" bIns="45720">
            <a:spAutoFit/>
          </a:bodyPr>
          <a:lstStyle/>
          <a:p>
            <a:pPr algn="ctr"/>
            <a:r>
              <a:rPr lang="en-US" sz="5400" dirty="0">
                <a:ln w="0"/>
                <a:solidFill>
                  <a:srgbClr val="0070C0"/>
                </a:solidFill>
                <a:effectLst>
                  <a:outerShdw blurRad="38100" dist="19050" dir="2700000" algn="tl" rotWithShape="0">
                    <a:schemeClr val="dk1">
                      <a:alpha val="40000"/>
                    </a:schemeClr>
                  </a:outerShdw>
                </a:effectLst>
              </a:rPr>
              <a:t>What is Chipko Andolan ?</a:t>
            </a:r>
            <a:endParaRPr lang="en-US" sz="5400" b="0" cap="none" spc="0" dirty="0">
              <a:ln w="0"/>
              <a:solidFill>
                <a:srgbClr val="0070C0"/>
              </a:solidFill>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795028C2-825F-4BB6-8615-AA7B02F56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5618" y="696575"/>
            <a:ext cx="4177943" cy="2351520"/>
          </a:xfrm>
          <a:prstGeom prst="rect">
            <a:avLst/>
          </a:prstGeom>
        </p:spPr>
      </p:pic>
      <p:pic>
        <p:nvPicPr>
          <p:cNvPr id="9" name="Picture 8">
            <a:extLst>
              <a:ext uri="{FF2B5EF4-FFF2-40B4-BE49-F238E27FC236}">
                <a16:creationId xmlns:a16="http://schemas.microsoft.com/office/drawing/2014/main" id="{3124073E-D9AE-4634-83DF-702C312FC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978" y="3260136"/>
            <a:ext cx="4204584" cy="2627865"/>
          </a:xfrm>
          <a:prstGeom prst="rect">
            <a:avLst/>
          </a:prstGeom>
        </p:spPr>
      </p:pic>
    </p:spTree>
    <p:extLst>
      <p:ext uri="{BB962C8B-B14F-4D97-AF65-F5344CB8AC3E}">
        <p14:creationId xmlns:p14="http://schemas.microsoft.com/office/powerpoint/2010/main" val="2333254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2A8D2-05D6-433C-8C43-D4D1022DE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4636289-BC86-42B4-8C89-61FB0FD4A784}"/>
              </a:ext>
            </a:extLst>
          </p:cNvPr>
          <p:cNvSpPr txBox="1"/>
          <p:nvPr/>
        </p:nvSpPr>
        <p:spPr>
          <a:xfrm>
            <a:off x="303322" y="1612292"/>
            <a:ext cx="6214369" cy="2554545"/>
          </a:xfrm>
          <a:prstGeom prst="rect">
            <a:avLst/>
          </a:prstGeom>
          <a:noFill/>
        </p:spPr>
        <p:txBody>
          <a:bodyPr wrap="square" rtlCol="0">
            <a:spAutoFit/>
          </a:bodyPr>
          <a:lstStyle/>
          <a:p>
            <a:r>
              <a:rPr lang="en-US" sz="2000" dirty="0"/>
              <a:t>It created a precedent for starting nonviolent protest in India, and its success meant that the world immediately took notice of this non-violent movement, which was to inspire in time many similar eco-groups by helping to slow down the rapid deforestation, expose vested interests, increase social awareness and the need to save trees, increase ecological awareness, and demonstrate the viability of people power.</a:t>
            </a:r>
            <a:endParaRPr lang="en-IN" sz="2000" dirty="0"/>
          </a:p>
        </p:txBody>
      </p:sp>
      <p:pic>
        <p:nvPicPr>
          <p:cNvPr id="6" name="Picture 5">
            <a:extLst>
              <a:ext uri="{FF2B5EF4-FFF2-40B4-BE49-F238E27FC236}">
                <a16:creationId xmlns:a16="http://schemas.microsoft.com/office/drawing/2014/main" id="{C339F47C-F6E6-466B-94CD-6B9C808B9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9206" y="1305549"/>
            <a:ext cx="3810000" cy="2286000"/>
          </a:xfrm>
          <a:prstGeom prst="rect">
            <a:avLst/>
          </a:prstGeom>
        </p:spPr>
      </p:pic>
      <p:pic>
        <p:nvPicPr>
          <p:cNvPr id="10" name="Picture 9">
            <a:extLst>
              <a:ext uri="{FF2B5EF4-FFF2-40B4-BE49-F238E27FC236}">
                <a16:creationId xmlns:a16="http://schemas.microsoft.com/office/drawing/2014/main" id="{1DAF937B-B82F-42D5-824A-037126D2D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494" y="4139225"/>
            <a:ext cx="6534565" cy="2613826"/>
          </a:xfrm>
          <a:prstGeom prst="rect">
            <a:avLst/>
          </a:prstGeom>
        </p:spPr>
      </p:pic>
      <p:sp>
        <p:nvSpPr>
          <p:cNvPr id="11" name="Rectangle 10">
            <a:extLst>
              <a:ext uri="{FF2B5EF4-FFF2-40B4-BE49-F238E27FC236}">
                <a16:creationId xmlns:a16="http://schemas.microsoft.com/office/drawing/2014/main" id="{AF5E5B1C-813A-4618-B5A9-F6EAE1B95E78}"/>
              </a:ext>
            </a:extLst>
          </p:cNvPr>
          <p:cNvSpPr/>
          <p:nvPr/>
        </p:nvSpPr>
        <p:spPr>
          <a:xfrm>
            <a:off x="303322" y="843884"/>
            <a:ext cx="3873241" cy="923330"/>
          </a:xfrm>
          <a:prstGeom prst="rect">
            <a:avLst/>
          </a:prstGeom>
          <a:noFill/>
        </p:spPr>
        <p:txBody>
          <a:bodyPr wrap="none" lIns="91440" tIns="45720" rIns="91440" bIns="45720">
            <a:spAutoFit/>
          </a:bodyPr>
          <a:lstStyle/>
          <a:p>
            <a:pPr algn="ctr"/>
            <a:r>
              <a:rPr lang="en-US" sz="5400" b="0" cap="none" spc="0" dirty="0">
                <a:ln w="0"/>
                <a:solidFill>
                  <a:srgbClr val="0070C0"/>
                </a:solidFill>
                <a:effectLst>
                  <a:outerShdw blurRad="38100" dist="19050" dir="2700000" algn="tl" rotWithShape="0">
                    <a:schemeClr val="dk1">
                      <a:alpha val="40000"/>
                    </a:schemeClr>
                  </a:outerShdw>
                </a:effectLst>
              </a:rPr>
              <a:t>Introduction:</a:t>
            </a:r>
          </a:p>
        </p:txBody>
      </p:sp>
    </p:spTree>
    <p:extLst>
      <p:ext uri="{BB962C8B-B14F-4D97-AF65-F5344CB8AC3E}">
        <p14:creationId xmlns:p14="http://schemas.microsoft.com/office/powerpoint/2010/main" val="3703594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EA8DBA-1272-47AC-A8D8-04CAD8BE6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DBD2B21-DB78-4AF1-BAE4-638BD0B8B0F7}"/>
              </a:ext>
            </a:extLst>
          </p:cNvPr>
          <p:cNvSpPr/>
          <p:nvPr/>
        </p:nvSpPr>
        <p:spPr>
          <a:xfrm>
            <a:off x="504947" y="827816"/>
            <a:ext cx="431079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PARTICIPANTS:</a:t>
            </a:r>
          </a:p>
        </p:txBody>
      </p:sp>
      <p:sp>
        <p:nvSpPr>
          <p:cNvPr id="5" name="TextBox 4">
            <a:extLst>
              <a:ext uri="{FF2B5EF4-FFF2-40B4-BE49-F238E27FC236}">
                <a16:creationId xmlns:a16="http://schemas.microsoft.com/office/drawing/2014/main" id="{1F706B7B-B958-4FD5-9557-1B14D8C3FFB8}"/>
              </a:ext>
            </a:extLst>
          </p:cNvPr>
          <p:cNvSpPr txBox="1"/>
          <p:nvPr/>
        </p:nvSpPr>
        <p:spPr>
          <a:xfrm>
            <a:off x="346229" y="1751146"/>
            <a:ext cx="6214369" cy="2308324"/>
          </a:xfrm>
          <a:prstGeom prst="rect">
            <a:avLst/>
          </a:prstGeom>
          <a:noFill/>
        </p:spPr>
        <p:txBody>
          <a:bodyPr wrap="square" rtlCol="0">
            <a:spAutoFit/>
          </a:bodyPr>
          <a:lstStyle/>
          <a:p>
            <a:r>
              <a:rPr lang="en-US" dirty="0"/>
              <a:t>One of Chipko's most salient features was the mass participation of female villagers.</a:t>
            </a:r>
            <a:r>
              <a:rPr lang="en-US" baseline="30000" dirty="0">
                <a:hlinkClick r:id="rId3"/>
              </a:rPr>
              <a:t>[19]</a:t>
            </a:r>
            <a:r>
              <a:rPr lang="en-US" dirty="0"/>
              <a:t> As the backbone of Uttarakhand's Agrarian economy, women were most directly affected by environmental degradation and </a:t>
            </a:r>
            <a:r>
              <a:rPr lang="en-US" dirty="0">
                <a:hlinkClick r:id="rId4" tooltip="Deforestation"/>
              </a:rPr>
              <a:t>deforestation</a:t>
            </a:r>
            <a:r>
              <a:rPr lang="en-US" dirty="0"/>
              <a:t>, and thus related to the issues most easily. How much this participation impacted or derived from the ideology of Chipko has been fiercely debated in academic circles.</a:t>
            </a:r>
            <a:r>
              <a:rPr lang="en-US" baseline="30000" dirty="0">
                <a:hlinkClick r:id="rId5"/>
              </a:rPr>
              <a:t>[20]</a:t>
            </a:r>
            <a:endParaRPr lang="en-US" dirty="0"/>
          </a:p>
          <a:p>
            <a:endParaRPr lang="en-IN" dirty="0"/>
          </a:p>
        </p:txBody>
      </p:sp>
      <p:pic>
        <p:nvPicPr>
          <p:cNvPr id="7" name="Picture 6">
            <a:extLst>
              <a:ext uri="{FF2B5EF4-FFF2-40B4-BE49-F238E27FC236}">
                <a16:creationId xmlns:a16="http://schemas.microsoft.com/office/drawing/2014/main" id="{06C550EB-FF5D-4FFC-A7D4-F4C2236CC1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9859" y="2050444"/>
            <a:ext cx="4307987" cy="2757112"/>
          </a:xfrm>
          <a:prstGeom prst="rect">
            <a:avLst/>
          </a:prstGeom>
        </p:spPr>
      </p:pic>
    </p:spTree>
    <p:extLst>
      <p:ext uri="{BB962C8B-B14F-4D97-AF65-F5344CB8AC3E}">
        <p14:creationId xmlns:p14="http://schemas.microsoft.com/office/powerpoint/2010/main" val="4204876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BED2D2-2505-4B93-832B-020B64BA6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DDBF36F4-97DB-463F-BB56-D97D54E565B8}"/>
              </a:ext>
            </a:extLst>
          </p:cNvPr>
          <p:cNvSpPr txBox="1"/>
          <p:nvPr/>
        </p:nvSpPr>
        <p:spPr>
          <a:xfrm>
            <a:off x="692458" y="1845062"/>
            <a:ext cx="5894773" cy="2862322"/>
          </a:xfrm>
          <a:prstGeom prst="rect">
            <a:avLst/>
          </a:prstGeom>
          <a:noFill/>
        </p:spPr>
        <p:txBody>
          <a:bodyPr wrap="square" rtlCol="0">
            <a:spAutoFit/>
          </a:bodyPr>
          <a:lstStyle/>
          <a:p>
            <a:r>
              <a:rPr lang="en-US" dirty="0"/>
              <a:t>Despite this, both female and male activists did play pivotal roles in the movement including </a:t>
            </a:r>
            <a:r>
              <a:rPr lang="en-US" dirty="0" err="1"/>
              <a:t>Gaura</a:t>
            </a:r>
            <a:r>
              <a:rPr lang="en-US" dirty="0"/>
              <a:t> Devi, </a:t>
            </a:r>
            <a:r>
              <a:rPr lang="en-US" dirty="0" err="1"/>
              <a:t>Sudesha</a:t>
            </a:r>
            <a:r>
              <a:rPr lang="en-US" dirty="0"/>
              <a:t> Devi, </a:t>
            </a:r>
            <a:r>
              <a:rPr lang="en-US" dirty="0" err="1"/>
              <a:t>Bachni</a:t>
            </a:r>
            <a:r>
              <a:rPr lang="en-US" dirty="0"/>
              <a:t> Devi,  </a:t>
            </a:r>
            <a:r>
              <a:rPr lang="en-US" dirty="0" err="1"/>
              <a:t>Chandi</a:t>
            </a:r>
            <a:r>
              <a:rPr lang="en-US" dirty="0"/>
              <a:t> Prasad Bhatt, </a:t>
            </a:r>
            <a:r>
              <a:rPr lang="en-US" dirty="0" err="1"/>
              <a:t>Sundarlal</a:t>
            </a:r>
            <a:r>
              <a:rPr lang="en-US" dirty="0"/>
              <a:t> Bahuguna, Govind Singh Rawat, </a:t>
            </a:r>
            <a:r>
              <a:rPr lang="en-US" dirty="0" err="1"/>
              <a:t>Dhoom</a:t>
            </a:r>
            <a:r>
              <a:rPr lang="en-US" dirty="0"/>
              <a:t> Singh </a:t>
            </a:r>
            <a:r>
              <a:rPr lang="en-US" dirty="0" err="1"/>
              <a:t>Neji</a:t>
            </a:r>
            <a:r>
              <a:rPr lang="en-US" dirty="0"/>
              <a:t>, Shamsher Singh Bisht and </a:t>
            </a:r>
            <a:r>
              <a:rPr lang="en-US" dirty="0" err="1"/>
              <a:t>Ghanasyam</a:t>
            </a:r>
            <a:r>
              <a:rPr lang="en-US" dirty="0"/>
              <a:t> </a:t>
            </a:r>
            <a:r>
              <a:rPr lang="en-US" dirty="0" err="1"/>
              <a:t>Raturi</a:t>
            </a:r>
            <a:r>
              <a:rPr lang="en-US" dirty="0"/>
              <a:t>, the Chipko poet, whose songs are still popular in the Himalayan </a:t>
            </a:r>
            <a:r>
              <a:rPr lang="en-US" dirty="0" err="1"/>
              <a:t>region.Chandi</a:t>
            </a:r>
            <a:r>
              <a:rPr lang="en-US" dirty="0"/>
              <a:t> Prasad Bhatt was awarded the Ramon Magsaysay </a:t>
            </a:r>
            <a:r>
              <a:rPr lang="en-US" dirty="0" err="1"/>
              <a:t>Awar</a:t>
            </a:r>
            <a:r>
              <a:rPr lang="en-US" dirty="0"/>
              <a:t> in 1982,</a:t>
            </a:r>
            <a:r>
              <a:rPr lang="en-US" baseline="30000" dirty="0">
                <a:hlinkClick r:id="rId3"/>
              </a:rPr>
              <a:t>[21]</a:t>
            </a:r>
            <a:r>
              <a:rPr lang="en-US" dirty="0"/>
              <a:t> and </a:t>
            </a:r>
            <a:r>
              <a:rPr lang="en-US" dirty="0" err="1"/>
              <a:t>Sunderlal</a:t>
            </a:r>
            <a:r>
              <a:rPr lang="en-US" dirty="0"/>
              <a:t> Bahuguna was awarded the Padma Vibhushan in 2009.</a:t>
            </a:r>
          </a:p>
          <a:p>
            <a:endParaRPr lang="en-IN" dirty="0"/>
          </a:p>
        </p:txBody>
      </p:sp>
      <p:pic>
        <p:nvPicPr>
          <p:cNvPr id="5" name="Picture 4">
            <a:extLst>
              <a:ext uri="{FF2B5EF4-FFF2-40B4-BE49-F238E27FC236}">
                <a16:creationId xmlns:a16="http://schemas.microsoft.com/office/drawing/2014/main" id="{26E712E6-02A4-4D09-AF2F-D352542B1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0963" y="133166"/>
            <a:ext cx="4118128" cy="2745419"/>
          </a:xfrm>
          <a:prstGeom prst="rect">
            <a:avLst/>
          </a:prstGeom>
        </p:spPr>
      </p:pic>
      <p:pic>
        <p:nvPicPr>
          <p:cNvPr id="7" name="Picture 6">
            <a:extLst>
              <a:ext uri="{FF2B5EF4-FFF2-40B4-BE49-F238E27FC236}">
                <a16:creationId xmlns:a16="http://schemas.microsoft.com/office/drawing/2014/main" id="{DE1897E3-F64E-4E8D-BA65-2CB16EE19C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3408" y="2898560"/>
            <a:ext cx="2713237" cy="3617649"/>
          </a:xfrm>
          <a:prstGeom prst="rect">
            <a:avLst/>
          </a:prstGeom>
        </p:spPr>
      </p:pic>
    </p:spTree>
    <p:extLst>
      <p:ext uri="{BB962C8B-B14F-4D97-AF65-F5344CB8AC3E}">
        <p14:creationId xmlns:p14="http://schemas.microsoft.com/office/powerpoint/2010/main" val="2098849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E6AA31-FF26-4D08-8AA0-BEFC7A4BE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DEBA45AD-7B6E-47C1-B6FB-8E1A397B8B69}"/>
              </a:ext>
            </a:extLst>
          </p:cNvPr>
          <p:cNvSpPr/>
          <p:nvPr/>
        </p:nvSpPr>
        <p:spPr>
          <a:xfrm>
            <a:off x="78707" y="881082"/>
            <a:ext cx="844801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Beginnings and Organizations</a:t>
            </a:r>
          </a:p>
        </p:txBody>
      </p:sp>
      <p:sp>
        <p:nvSpPr>
          <p:cNvPr id="5" name="TextBox 4">
            <a:extLst>
              <a:ext uri="{FF2B5EF4-FFF2-40B4-BE49-F238E27FC236}">
                <a16:creationId xmlns:a16="http://schemas.microsoft.com/office/drawing/2014/main" id="{242D143F-82CD-46BF-AD42-14A6B58DE1B1}"/>
              </a:ext>
            </a:extLst>
          </p:cNvPr>
          <p:cNvSpPr txBox="1"/>
          <p:nvPr/>
        </p:nvSpPr>
        <p:spPr>
          <a:xfrm>
            <a:off x="87041" y="2029272"/>
            <a:ext cx="5926712" cy="3693319"/>
          </a:xfrm>
          <a:prstGeom prst="rect">
            <a:avLst/>
          </a:prstGeom>
          <a:noFill/>
        </p:spPr>
        <p:txBody>
          <a:bodyPr wrap="square" rtlCol="0">
            <a:spAutoFit/>
          </a:bodyPr>
          <a:lstStyle/>
          <a:p>
            <a:r>
              <a:rPr lang="en-US" dirty="0"/>
              <a:t>Soon villagers and women, began to </a:t>
            </a:r>
            <a:r>
              <a:rPr lang="en-US" dirty="0" err="1"/>
              <a:t>organise</a:t>
            </a:r>
            <a:r>
              <a:rPr lang="en-US" dirty="0"/>
              <a:t> themselves under several smaller groups, taking up local causes with the authorities, and standing up against commercial logging operations that threatened their livelihoods. In October 1971, the Sangha workers held a demonstration in Gopeshwar to protest against the policies of the Forest Department. More rallies and marches were held in late 1972, but to little effect, until a decision to take direct action was taken. The first such occasion occurred when the Forest Department turned down the Sangh's annual request for ten ash trees for its farm tools workshop, and instead awarded a contract for 300 trees to Simon Company, a sporting goods manufacturer in distant Allahabad, to make tennis racquets.</a:t>
            </a:r>
            <a:endParaRPr lang="en-IN" dirty="0"/>
          </a:p>
        </p:txBody>
      </p:sp>
      <p:pic>
        <p:nvPicPr>
          <p:cNvPr id="7" name="Picture 6">
            <a:extLst>
              <a:ext uri="{FF2B5EF4-FFF2-40B4-BE49-F238E27FC236}">
                <a16:creationId xmlns:a16="http://schemas.microsoft.com/office/drawing/2014/main" id="{F2CB221F-6B18-4840-89D6-EB3ADB37B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753" y="2029272"/>
            <a:ext cx="5926713" cy="3310785"/>
          </a:xfrm>
          <a:prstGeom prst="rect">
            <a:avLst/>
          </a:prstGeom>
        </p:spPr>
      </p:pic>
    </p:spTree>
    <p:extLst>
      <p:ext uri="{BB962C8B-B14F-4D97-AF65-F5344CB8AC3E}">
        <p14:creationId xmlns:p14="http://schemas.microsoft.com/office/powerpoint/2010/main" val="3307036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3E2898-3945-4F34-8137-E795EFE24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1999" cy="6858000"/>
          </a:xfrm>
          <a:prstGeom prst="rect">
            <a:avLst/>
          </a:prstGeom>
        </p:spPr>
      </p:pic>
      <p:sp>
        <p:nvSpPr>
          <p:cNvPr id="2" name="TextBox 1">
            <a:extLst>
              <a:ext uri="{FF2B5EF4-FFF2-40B4-BE49-F238E27FC236}">
                <a16:creationId xmlns:a16="http://schemas.microsoft.com/office/drawing/2014/main" id="{BB48836F-509C-4F89-A7EB-378FCDCB0DB1}"/>
              </a:ext>
            </a:extLst>
          </p:cNvPr>
          <p:cNvSpPr txBox="1"/>
          <p:nvPr/>
        </p:nvSpPr>
        <p:spPr>
          <a:xfrm>
            <a:off x="645112" y="1438182"/>
            <a:ext cx="3039122" cy="3139321"/>
          </a:xfrm>
          <a:prstGeom prst="rect">
            <a:avLst/>
          </a:prstGeom>
          <a:noFill/>
        </p:spPr>
        <p:txBody>
          <a:bodyPr wrap="square" rtlCol="0">
            <a:spAutoFit/>
          </a:bodyPr>
          <a:lstStyle/>
          <a:p>
            <a:r>
              <a:rPr lang="en-US" dirty="0"/>
              <a:t>In March 1973, the lumbermen arrived at Gopeshwar, and after a couple of weeks, they were confronted at village Mandal on 24 April 1973, where about hundred villagers and DGSS workers were beating drums and shouting slogans, thus forcing the contractors and their lumbermen to retreat.</a:t>
            </a:r>
            <a:endParaRPr lang="en-IN" dirty="0"/>
          </a:p>
        </p:txBody>
      </p:sp>
    </p:spTree>
    <p:extLst>
      <p:ext uri="{BB962C8B-B14F-4D97-AF65-F5344CB8AC3E}">
        <p14:creationId xmlns:p14="http://schemas.microsoft.com/office/powerpoint/2010/main" val="3264855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FEDDAF-2BAF-4ECD-96E8-BEC873BB1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EFA9950A-58E8-4C10-8788-13C29A3AB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8517" y="998738"/>
            <a:ext cx="4320466" cy="2430262"/>
          </a:xfrm>
          <a:prstGeom prst="rect">
            <a:avLst/>
          </a:prstGeom>
        </p:spPr>
      </p:pic>
      <p:sp>
        <p:nvSpPr>
          <p:cNvPr id="4" name="Rectangle 3">
            <a:extLst>
              <a:ext uri="{FF2B5EF4-FFF2-40B4-BE49-F238E27FC236}">
                <a16:creationId xmlns:a16="http://schemas.microsoft.com/office/drawing/2014/main" id="{72422534-00E5-4E94-8184-82AC94B8F032}"/>
              </a:ext>
            </a:extLst>
          </p:cNvPr>
          <p:cNvSpPr/>
          <p:nvPr/>
        </p:nvSpPr>
        <p:spPr>
          <a:xfrm>
            <a:off x="200043" y="0"/>
            <a:ext cx="6585457"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FAR-REACHING EFFECT</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55EFF5C0-7D01-447A-A8F1-630AB5E316B2}"/>
              </a:ext>
            </a:extLst>
          </p:cNvPr>
          <p:cNvSpPr txBox="1"/>
          <p:nvPr/>
        </p:nvSpPr>
        <p:spPr>
          <a:xfrm>
            <a:off x="399495" y="998738"/>
            <a:ext cx="6319718" cy="5078313"/>
          </a:xfrm>
          <a:prstGeom prst="rect">
            <a:avLst/>
          </a:prstGeom>
          <a:noFill/>
        </p:spPr>
        <p:txBody>
          <a:bodyPr wrap="square" rtlCol="0">
            <a:spAutoFit/>
          </a:bodyPr>
          <a:lstStyle/>
          <a:p>
            <a:r>
              <a:rPr lang="en-US" dirty="0"/>
              <a:t>The news soon reached the state capital, where the then state Chief Minister, </a:t>
            </a:r>
            <a:r>
              <a:rPr lang="en-US" dirty="0" err="1"/>
              <a:t>Hemwati</a:t>
            </a:r>
            <a:r>
              <a:rPr lang="en-US" dirty="0"/>
              <a:t> Nandan Bahuguna, set up a committee to look into the matter, which eventually ruled in </a:t>
            </a:r>
            <a:r>
              <a:rPr lang="en-US" dirty="0" err="1"/>
              <a:t>favour</a:t>
            </a:r>
            <a:r>
              <a:rPr lang="en-US" dirty="0"/>
              <a:t> of the villagers. This became a turning point in the history of eco-development struggles in the region and around the world.</a:t>
            </a:r>
          </a:p>
          <a:p>
            <a:r>
              <a:rPr lang="en-US" dirty="0"/>
              <a:t>The struggle soon spread across many parts of the region, and such spontaneous stand-offs between the local community and timber merchants occurred at several locations, with hill women demonstrating their new-found power as non-violent activists. As the movement gathered shape under its leaders, the name Chipko movement was attached to their activities. According to Chipko historians, the term originally used by Bhatt was the word "</a:t>
            </a:r>
            <a:r>
              <a:rPr lang="en-US" dirty="0" err="1"/>
              <a:t>angalwaltha</a:t>
            </a:r>
            <a:r>
              <a:rPr lang="en-US" dirty="0"/>
              <a:t>" in the Garhwali language for "embrace", which later was adapted to the Hindi word, </a:t>
            </a:r>
            <a:r>
              <a:rPr lang="en-US" i="1" dirty="0"/>
              <a:t>Chipko</a:t>
            </a:r>
            <a:r>
              <a:rPr lang="en-US" dirty="0"/>
              <a:t>, which means to </a:t>
            </a:r>
            <a:r>
              <a:rPr lang="en-US" dirty="0" err="1"/>
              <a:t>stick.Over</a:t>
            </a:r>
            <a:r>
              <a:rPr lang="en-US" dirty="0"/>
              <a:t> the next five years, the movement spread to many districts in the region, and within a decade throughout the Uttarakhand Himalayas.</a:t>
            </a:r>
          </a:p>
          <a:p>
            <a:endParaRPr lang="en-IN" dirty="0"/>
          </a:p>
        </p:txBody>
      </p:sp>
    </p:spTree>
    <p:extLst>
      <p:ext uri="{BB962C8B-B14F-4D97-AF65-F5344CB8AC3E}">
        <p14:creationId xmlns:p14="http://schemas.microsoft.com/office/powerpoint/2010/main" val="3180275435"/>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docProps/app.xml><?xml version="1.0" encoding="utf-8"?>
<Properties xmlns="http://schemas.openxmlformats.org/officeDocument/2006/extended-properties" xmlns:vt="http://schemas.openxmlformats.org/officeDocument/2006/docPropsVTypes">
  <Template>TM10001104[[fn=Feathered]]</Template>
  <TotalTime>107</TotalTime>
  <Words>1264</Words>
  <Application>Microsoft Office PowerPoint</Application>
  <PresentationFormat>Widescreen</PresentationFormat>
  <Paragraphs>29</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 Schoolbook</vt:lpstr>
      <vt:lpstr>Corbel</vt:lpstr>
      <vt:lpstr>Feathered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Kangune</dc:creator>
  <cp:lastModifiedBy>Aditya Kangune</cp:lastModifiedBy>
  <cp:revision>12</cp:revision>
  <dcterms:created xsi:type="dcterms:W3CDTF">2020-05-24T10:05:33Z</dcterms:created>
  <dcterms:modified xsi:type="dcterms:W3CDTF">2020-05-24T11:58:33Z</dcterms:modified>
</cp:coreProperties>
</file>